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4" r:id="rId5"/>
    <p:sldId id="265" r:id="rId6"/>
    <p:sldId id="267" r:id="rId7"/>
    <p:sldId id="268" r:id="rId8"/>
    <p:sldId id="272" r:id="rId9"/>
    <p:sldId id="269" r:id="rId10"/>
    <p:sldId id="270" r:id="rId11"/>
    <p:sldId id="266" r:id="rId12"/>
    <p:sldId id="271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5DD1D0-6F79-4BCF-A81A-126891F3E194}" v="1" dt="2020-04-18T15:41:18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CCD12906-43FA-4C71-AD4B-06C860312D2B}"/>
    <pc:docChg chg="custSel modSld">
      <pc:chgData name="Wood, Lucy" userId="fc26114c-1456-4dbd-af7e-8d6f300a5a38" providerId="ADAL" clId="{CCD12906-43FA-4C71-AD4B-06C860312D2B}" dt="2020-04-06T19:03:27.529" v="837" actId="20577"/>
      <pc:docMkLst>
        <pc:docMk/>
      </pc:docMkLst>
      <pc:sldChg chg="modSp">
        <pc:chgData name="Wood, Lucy" userId="fc26114c-1456-4dbd-af7e-8d6f300a5a38" providerId="ADAL" clId="{CCD12906-43FA-4C71-AD4B-06C860312D2B}" dt="2020-04-06T19:03:27.529" v="837" actId="20577"/>
        <pc:sldMkLst>
          <pc:docMk/>
          <pc:sldMk cId="4268399292" sldId="264"/>
        </pc:sldMkLst>
        <pc:spChg chg="mod">
          <ac:chgData name="Wood, Lucy" userId="fc26114c-1456-4dbd-af7e-8d6f300a5a38" providerId="ADAL" clId="{CCD12906-43FA-4C71-AD4B-06C860312D2B}" dt="2020-04-06T19:03:27.529" v="837" actId="20577"/>
          <ac:spMkLst>
            <pc:docMk/>
            <pc:sldMk cId="4268399292" sldId="264"/>
            <ac:spMk id="23" creationId="{448DBB14-452D-48E7-8FC6-16F403D91C1C}"/>
          </ac:spMkLst>
        </pc:spChg>
      </pc:sldChg>
      <pc:sldChg chg="modSp">
        <pc:chgData name="Wood, Lucy" userId="fc26114c-1456-4dbd-af7e-8d6f300a5a38" providerId="ADAL" clId="{CCD12906-43FA-4C71-AD4B-06C860312D2B}" dt="2020-04-06T19:02:20.386" v="834" actId="14100"/>
        <pc:sldMkLst>
          <pc:docMk/>
          <pc:sldMk cId="2893040652" sldId="271"/>
        </pc:sldMkLst>
        <pc:spChg chg="mod">
          <ac:chgData name="Wood, Lucy" userId="fc26114c-1456-4dbd-af7e-8d6f300a5a38" providerId="ADAL" clId="{CCD12906-43FA-4C71-AD4B-06C860312D2B}" dt="2020-04-06T18:54:40.831" v="409" actId="14100"/>
          <ac:spMkLst>
            <pc:docMk/>
            <pc:sldMk cId="2893040652" sldId="271"/>
            <ac:spMk id="26" creationId="{E2ADF750-B0C9-490C-A789-87B7B92D30E8}"/>
          </ac:spMkLst>
        </pc:spChg>
        <pc:spChg chg="mod">
          <ac:chgData name="Wood, Lucy" userId="fc26114c-1456-4dbd-af7e-8d6f300a5a38" providerId="ADAL" clId="{CCD12906-43FA-4C71-AD4B-06C860312D2B}" dt="2020-04-06T19:00:15.816" v="831" actId="20577"/>
          <ac:spMkLst>
            <pc:docMk/>
            <pc:sldMk cId="2893040652" sldId="271"/>
            <ac:spMk id="27" creationId="{CD806011-4143-4E15-806A-C24211AA6278}"/>
          </ac:spMkLst>
        </pc:spChg>
        <pc:spChg chg="mod">
          <ac:chgData name="Wood, Lucy" userId="fc26114c-1456-4dbd-af7e-8d6f300a5a38" providerId="ADAL" clId="{CCD12906-43FA-4C71-AD4B-06C860312D2B}" dt="2020-04-06T18:54:29.076" v="407" actId="14100"/>
          <ac:spMkLst>
            <pc:docMk/>
            <pc:sldMk cId="2893040652" sldId="271"/>
            <ac:spMk id="30" creationId="{548B3183-0402-4734-8A96-A0481562660D}"/>
          </ac:spMkLst>
        </pc:spChg>
        <pc:spChg chg="mod">
          <ac:chgData name="Wood, Lucy" userId="fc26114c-1456-4dbd-af7e-8d6f300a5a38" providerId="ADAL" clId="{CCD12906-43FA-4C71-AD4B-06C860312D2B}" dt="2020-04-06T18:54:22.841" v="406" actId="20577"/>
          <ac:spMkLst>
            <pc:docMk/>
            <pc:sldMk cId="2893040652" sldId="271"/>
            <ac:spMk id="31" creationId="{41421E7A-98C6-4FE5-A6B9-A7E146E15F46}"/>
          </ac:spMkLst>
        </pc:spChg>
        <pc:spChg chg="mod">
          <ac:chgData name="Wood, Lucy" userId="fc26114c-1456-4dbd-af7e-8d6f300a5a38" providerId="ADAL" clId="{CCD12906-43FA-4C71-AD4B-06C860312D2B}" dt="2020-04-06T19:02:07.012" v="832" actId="14100"/>
          <ac:spMkLst>
            <pc:docMk/>
            <pc:sldMk cId="2893040652" sldId="271"/>
            <ac:spMk id="33" creationId="{2B87FE80-3962-4153-A6E0-E6449E3899BB}"/>
          </ac:spMkLst>
        </pc:spChg>
        <pc:spChg chg="mod">
          <ac:chgData name="Wood, Lucy" userId="fc26114c-1456-4dbd-af7e-8d6f300a5a38" providerId="ADAL" clId="{CCD12906-43FA-4C71-AD4B-06C860312D2B}" dt="2020-04-06T18:57:40.598" v="637" actId="20577"/>
          <ac:spMkLst>
            <pc:docMk/>
            <pc:sldMk cId="2893040652" sldId="271"/>
            <ac:spMk id="34" creationId="{15A4D501-3C82-48E1-8002-DE94E40C64C4}"/>
          </ac:spMkLst>
        </pc:spChg>
        <pc:spChg chg="mod">
          <ac:chgData name="Wood, Lucy" userId="fc26114c-1456-4dbd-af7e-8d6f300a5a38" providerId="ADAL" clId="{CCD12906-43FA-4C71-AD4B-06C860312D2B}" dt="2020-04-06T19:02:11.313" v="833" actId="14100"/>
          <ac:spMkLst>
            <pc:docMk/>
            <pc:sldMk cId="2893040652" sldId="271"/>
            <ac:spMk id="36" creationId="{0EDD58FB-1783-4F34-B197-73C36A172C77}"/>
          </ac:spMkLst>
        </pc:spChg>
        <pc:spChg chg="mod">
          <ac:chgData name="Wood, Lucy" userId="fc26114c-1456-4dbd-af7e-8d6f300a5a38" providerId="ADAL" clId="{CCD12906-43FA-4C71-AD4B-06C860312D2B}" dt="2020-04-06T18:58:28.744" v="705" actId="313"/>
          <ac:spMkLst>
            <pc:docMk/>
            <pc:sldMk cId="2893040652" sldId="271"/>
            <ac:spMk id="37" creationId="{87B062DA-4398-4ACC-B7B0-A4FF8896B99C}"/>
          </ac:spMkLst>
        </pc:spChg>
        <pc:spChg chg="mod">
          <ac:chgData name="Wood, Lucy" userId="fc26114c-1456-4dbd-af7e-8d6f300a5a38" providerId="ADAL" clId="{CCD12906-43FA-4C71-AD4B-06C860312D2B}" dt="2020-04-06T19:02:20.386" v="834" actId="14100"/>
          <ac:spMkLst>
            <pc:docMk/>
            <pc:sldMk cId="2893040652" sldId="271"/>
            <ac:spMk id="39" creationId="{0040C618-8E16-42F9-9225-0FBEA2B9DD21}"/>
          </ac:spMkLst>
        </pc:spChg>
        <pc:spChg chg="mod">
          <ac:chgData name="Wood, Lucy" userId="fc26114c-1456-4dbd-af7e-8d6f300a5a38" providerId="ADAL" clId="{CCD12906-43FA-4C71-AD4B-06C860312D2B}" dt="2020-04-06T18:59:34.612" v="811" actId="20577"/>
          <ac:spMkLst>
            <pc:docMk/>
            <pc:sldMk cId="2893040652" sldId="271"/>
            <ac:spMk id="40" creationId="{BF8458CD-925D-4FBB-BA07-1BFA1ECEED59}"/>
          </ac:spMkLst>
        </pc:spChg>
        <pc:grpChg chg="mod">
          <ac:chgData name="Wood, Lucy" userId="fc26114c-1456-4dbd-af7e-8d6f300a5a38" providerId="ADAL" clId="{CCD12906-43FA-4C71-AD4B-06C860312D2B}" dt="2020-04-06T18:54:33.593" v="408" actId="14100"/>
          <ac:grpSpMkLst>
            <pc:docMk/>
            <pc:sldMk cId="2893040652" sldId="271"/>
            <ac:grpSpMk id="29" creationId="{14BCFB54-B6E2-46EF-B653-EC915152F1FD}"/>
          </ac:grpSpMkLst>
        </pc:grpChg>
      </pc:sldChg>
    </pc:docChg>
  </pc:docChgLst>
  <pc:docChgLst>
    <pc:chgData name="Alistair Strayton" userId="54cf08bdfc25132b" providerId="LiveId" clId="{815DD1D0-6F79-4BCF-A81A-126891F3E194}"/>
    <pc:docChg chg="modSld">
      <pc:chgData name="Alistair Strayton" userId="54cf08bdfc25132b" providerId="LiveId" clId="{815DD1D0-6F79-4BCF-A81A-126891F3E194}" dt="2020-04-18T15:41:42.248" v="5" actId="14100"/>
      <pc:docMkLst>
        <pc:docMk/>
      </pc:docMkLst>
      <pc:sldChg chg="modSp">
        <pc:chgData name="Alistair Strayton" userId="54cf08bdfc25132b" providerId="LiveId" clId="{815DD1D0-6F79-4BCF-A81A-126891F3E194}" dt="2020-04-18T15:41:24.528" v="1" actId="196"/>
        <pc:sldMkLst>
          <pc:docMk/>
          <pc:sldMk cId="4268399292" sldId="264"/>
        </pc:sldMkLst>
        <pc:picChg chg="mod">
          <ac:chgData name="Alistair Strayton" userId="54cf08bdfc25132b" providerId="LiveId" clId="{815DD1D0-6F79-4BCF-A81A-126891F3E194}" dt="2020-04-18T15:41:24.528" v="1" actId="196"/>
          <ac:picMkLst>
            <pc:docMk/>
            <pc:sldMk cId="4268399292" sldId="264"/>
            <ac:picMk id="22" creationId="{7CEEB49D-698B-4C1C-A5DA-04047682DBB2}"/>
          </ac:picMkLst>
        </pc:picChg>
      </pc:sldChg>
      <pc:sldChg chg="modSp">
        <pc:chgData name="Alistair Strayton" userId="54cf08bdfc25132b" providerId="LiveId" clId="{815DD1D0-6F79-4BCF-A81A-126891F3E194}" dt="2020-04-18T15:41:42.248" v="5" actId="14100"/>
        <pc:sldMkLst>
          <pc:docMk/>
          <pc:sldMk cId="1122546838" sldId="269"/>
        </pc:sldMkLst>
        <pc:spChg chg="mod">
          <ac:chgData name="Alistair Strayton" userId="54cf08bdfc25132b" providerId="LiveId" clId="{815DD1D0-6F79-4BCF-A81A-126891F3E194}" dt="2020-04-18T15:41:38.626" v="4" actId="14100"/>
          <ac:spMkLst>
            <pc:docMk/>
            <pc:sldMk cId="1122546838" sldId="269"/>
            <ac:spMk id="6" creationId="{9C383873-1ACC-4285-9071-305DE9E2508F}"/>
          </ac:spMkLst>
        </pc:spChg>
        <pc:picChg chg="mod">
          <ac:chgData name="Alistair Strayton" userId="54cf08bdfc25132b" providerId="LiveId" clId="{815DD1D0-6F79-4BCF-A81A-126891F3E194}" dt="2020-04-18T15:41:42.248" v="5" actId="14100"/>
          <ac:picMkLst>
            <pc:docMk/>
            <pc:sldMk cId="1122546838" sldId="269"/>
            <ac:picMk id="4" creationId="{C6DFFF1E-B49F-4D31-98A7-A80DF75D79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1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42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18/04/2020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18/04/2020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18/04/2020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bbc.co.uk/bitesize/clips/zmj8q6f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hyperlink" Target="https://www.nhm.ac.uk/discover/earthworm-heroes.html" TargetMode="Externa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oodlandtrust.org.uk/trees-woods-and-wildlife/animals/other-invertebrates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schoolscience.co.uk/bughunt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An insect on a wet morning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46436" y="469643"/>
            <a:ext cx="8888708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0" y="694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Animals without a backbone: </a:t>
            </a:r>
          </a:p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Classifying invertebrates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6</a:t>
            </a:r>
          </a:p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10-11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D18EC0-71FE-4588-85DE-3D465BC6C2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8DBB14-452D-48E7-8FC6-16F403D91C1C}"/>
              </a:ext>
            </a:extLst>
          </p:cNvPr>
          <p:cNvSpPr txBox="1"/>
          <p:nvPr/>
        </p:nvSpPr>
        <p:spPr>
          <a:xfrm>
            <a:off x="7463337" y="525845"/>
            <a:ext cx="41664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Please read slide 2 so you know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You may like to print slide 5.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As an alternative to squared paper, slide 6 may be printed for your child to record on.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 your child in conducting an outside survey of garden invertebrates (if it is possible for your family).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</a:t>
            </a:r>
            <a:r>
              <a:rPr lang="en-GB">
                <a:solidFill>
                  <a:schemeClr val="bg1"/>
                </a:solidFill>
              </a:rPr>
              <a:t>7 has </a:t>
            </a:r>
            <a:r>
              <a:rPr lang="en-GB" dirty="0">
                <a:solidFill>
                  <a:schemeClr val="bg1"/>
                </a:solidFill>
              </a:rPr>
              <a:t>further, optional activities.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8 has a glossary of key terms.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8 gives an idea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1"/>
            <a:ext cx="5181600" cy="2617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Key Learning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Animals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divided into two main groups: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vertebrates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(animals with backbones)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invertebrates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(animals without backbones)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Invertebrates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divided into many groups. These groups include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insects, slugs &amp; snails (molluscs), spiders (arachnids)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worms.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b="1" dirty="0">
                <a:solidFill>
                  <a:srgbClr val="0070C0"/>
                </a:solidFill>
              </a:rPr>
              <a:t>Activity &amp; Investigation </a:t>
            </a:r>
            <a:r>
              <a:rPr lang="en-GB" sz="2000" dirty="0">
                <a:solidFill>
                  <a:srgbClr val="0070C0"/>
                </a:solidFill>
              </a:rPr>
              <a:t>(pages 3-6): 30 - 40 mins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Use lined paper, squared paper, a ruler and a pencil.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Alternatively, print page 5 and 6 as  worksheets.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Taking it further… </a:t>
            </a:r>
            <a:r>
              <a:rPr lang="en-GB" sz="2000" dirty="0">
                <a:solidFill>
                  <a:srgbClr val="0070C0"/>
                </a:solidFill>
              </a:rPr>
              <a:t>(page 6): 30 - 60 mins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Making a branching key for garden invertebrates.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You may like to consider entering the Great Bug Hunt competition.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403325"/>
            <a:ext cx="5181600" cy="1773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I can…</a:t>
            </a: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some characteristics of invertebrates found in gardens, parks and woodland.</a:t>
            </a: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a tally chart to record data.</a:t>
            </a: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Plot a bar graph. 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endParaRPr lang="en-GB" sz="1800" dirty="0"/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216" y="2952712"/>
            <a:ext cx="835092" cy="80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Animals without a backbone: Invertebrates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B4565602-D1B4-4414-B646-F464EE52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0" name="Picture 19" descr="Ladybug, Beetle, Water Droplets, Insect">
            <a:extLst>
              <a:ext uri="{FF2B5EF4-FFF2-40B4-BE49-F238E27FC236}">
                <a16:creationId xmlns:a16="http://schemas.microsoft.com/office/drawing/2014/main" id="{3C5823BD-642E-4FD4-AA93-29A9430B6F4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7" t="20736" r="15751" b="41990"/>
          <a:stretch/>
        </p:blipFill>
        <p:spPr bwMode="auto">
          <a:xfrm>
            <a:off x="9667032" y="5151714"/>
            <a:ext cx="1293683" cy="886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4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7732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Animals without a backbone are called </a:t>
            </a:r>
            <a:r>
              <a:rPr lang="en-GB" sz="2400" b="1" dirty="0"/>
              <a:t>invertebrates</a:t>
            </a:r>
            <a:r>
              <a:rPr lang="en-GB" sz="2400" dirty="0"/>
              <a:t>.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Look carefully at these three invertebrates. Which one do you think is the odd one out?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Think about their features or </a:t>
            </a:r>
            <a:r>
              <a:rPr lang="en-GB" sz="2400" b="1" dirty="0"/>
              <a:t>characteristics</a:t>
            </a:r>
            <a:r>
              <a:rPr lang="en-GB" sz="2400" dirty="0"/>
              <a:t> to help you.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You may have chosen body colour, number of legs or body shape to describe the odd one out.</a:t>
            </a:r>
          </a:p>
          <a:p>
            <a:r>
              <a:rPr lang="en-GB" sz="2000" dirty="0"/>
              <a:t>Some invertebrates have a hard </a:t>
            </a:r>
            <a:r>
              <a:rPr lang="en-GB" sz="2000" b="1" dirty="0"/>
              <a:t>exoskeleton</a:t>
            </a:r>
            <a:r>
              <a:rPr lang="en-GB" sz="2000" dirty="0"/>
              <a:t> to protect them. Watch this BBC clip to find out more.</a:t>
            </a:r>
            <a:r>
              <a:rPr lang="en-GB" sz="2000" u="sng" dirty="0">
                <a:hlinkClick r:id="rId3"/>
              </a:rPr>
              <a:t> </a:t>
            </a:r>
            <a:r>
              <a:rPr lang="en-GB" sz="1800" u="sng" dirty="0">
                <a:hlinkClick r:id="rId3"/>
              </a:rPr>
              <a:t>https://www.bbc.co.uk/bitesize/clips/zmj8q6f</a:t>
            </a:r>
            <a:r>
              <a:rPr lang="en-GB" sz="1800" dirty="0"/>
              <a:t> </a:t>
            </a:r>
          </a:p>
          <a:p>
            <a:r>
              <a:rPr lang="en-GB" sz="2000" dirty="0"/>
              <a:t>Earthworms do not have an exoskeleton. They have flexible muscle for moving underground.  </a:t>
            </a:r>
            <a:r>
              <a:rPr lang="en-GB" sz="1800" dirty="0">
                <a:hlinkClick r:id="rId4"/>
              </a:rPr>
              <a:t>https://www.nhm.ac.uk/discover/earthworm-heroes.html</a:t>
            </a:r>
            <a:endParaRPr lang="en-GB" sz="1800" dirty="0"/>
          </a:p>
        </p:txBody>
      </p:sp>
      <p:pic>
        <p:nvPicPr>
          <p:cNvPr id="11" name="Picture 2" descr="Great Bug Hunt 2018 winners announced | National Insect Week">
            <a:extLst>
              <a:ext uri="{FF2B5EF4-FFF2-40B4-BE49-F238E27FC236}">
                <a16:creationId xmlns:a16="http://schemas.microsoft.com/office/drawing/2014/main" id="{2766B53B-2363-462B-9152-E6EE8A54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839" y="6332945"/>
            <a:ext cx="2132722" cy="4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878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animals without backbones?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C4DB7A4D-DD03-467E-A1CE-75676305C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8C3B49-BA7D-437C-9926-7B42BCFCED96}"/>
              </a:ext>
            </a:extLst>
          </p:cNvPr>
          <p:cNvGrpSpPr/>
          <p:nvPr/>
        </p:nvGrpSpPr>
        <p:grpSpPr>
          <a:xfrm>
            <a:off x="943974" y="4607072"/>
            <a:ext cx="4960078" cy="1437761"/>
            <a:chOff x="943974" y="4607072"/>
            <a:chExt cx="4960078" cy="1437761"/>
          </a:xfrm>
        </p:grpSpPr>
        <p:pic>
          <p:nvPicPr>
            <p:cNvPr id="30" name="Picture 29" descr="Millipedes, Myriapoda, Centipedes">
              <a:extLst>
                <a:ext uri="{FF2B5EF4-FFF2-40B4-BE49-F238E27FC236}">
                  <a16:creationId xmlns:a16="http://schemas.microsoft.com/office/drawing/2014/main" id="{663EBA1C-B955-4540-8B9F-18F984F510AF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3" b="4471"/>
            <a:stretch/>
          </p:blipFill>
          <p:spPr bwMode="auto">
            <a:xfrm>
              <a:off x="943974" y="4607072"/>
              <a:ext cx="1540696" cy="1051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 descr="Earth Worm, Worm, Earthworm, Crawling">
              <a:extLst>
                <a:ext uri="{FF2B5EF4-FFF2-40B4-BE49-F238E27FC236}">
                  <a16:creationId xmlns:a16="http://schemas.microsoft.com/office/drawing/2014/main" id="{43F75DFF-D3EC-4F92-B265-F0460C93E9A4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8" t="4000" b="15059"/>
            <a:stretch/>
          </p:blipFill>
          <p:spPr bwMode="auto">
            <a:xfrm>
              <a:off x="2600418" y="4607072"/>
              <a:ext cx="1561465" cy="1051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 descr="Animal World, Nature, Animal, Beetle">
              <a:extLst>
                <a:ext uri="{FF2B5EF4-FFF2-40B4-BE49-F238E27FC236}">
                  <a16:creationId xmlns:a16="http://schemas.microsoft.com/office/drawing/2014/main" id="{1810A2C8-805F-4D67-A2EE-5EA84A5280D9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657" y="4629932"/>
              <a:ext cx="1636395" cy="102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F113FE-9FE2-4D50-A7FF-1815AE3C6D62}"/>
                </a:ext>
              </a:extLst>
            </p:cNvPr>
            <p:cNvSpPr txBox="1"/>
            <p:nvPr/>
          </p:nvSpPr>
          <p:spPr>
            <a:xfrm>
              <a:off x="1101761" y="5658632"/>
              <a:ext cx="1225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millipede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23A694-6BDA-4C71-8EB7-55995CD22C55}"/>
                </a:ext>
              </a:extLst>
            </p:cNvPr>
            <p:cNvSpPr txBox="1"/>
            <p:nvPr/>
          </p:nvSpPr>
          <p:spPr>
            <a:xfrm>
              <a:off x="2783910" y="5658632"/>
              <a:ext cx="1259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earthworm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B1DBA3-7A6D-4E62-BF87-51D8E825F140}"/>
                </a:ext>
              </a:extLst>
            </p:cNvPr>
            <p:cNvSpPr txBox="1"/>
            <p:nvPr/>
          </p:nvSpPr>
          <p:spPr>
            <a:xfrm>
              <a:off x="4634369" y="5675501"/>
              <a:ext cx="1225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beetle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D13470-E7E9-4886-BBDA-C3DCAC607530}"/>
              </a:ext>
            </a:extLst>
          </p:cNvPr>
          <p:cNvSpPr txBox="1"/>
          <p:nvPr/>
        </p:nvSpPr>
        <p:spPr>
          <a:xfrm>
            <a:off x="6450513" y="492024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Think or talk about two reasons why earthworms are important in a garden.</a:t>
            </a:r>
          </a:p>
        </p:txBody>
      </p:sp>
      <p:pic>
        <p:nvPicPr>
          <p:cNvPr id="35" name="Picture 34" descr="black wheelbarrow near tree during daytime">
            <a:extLst>
              <a:ext uri="{FF2B5EF4-FFF2-40B4-BE49-F238E27FC236}">
                <a16:creationId xmlns:a16="http://schemas.microsoft.com/office/drawing/2014/main" id="{FA12E740-DE6B-4163-BD58-2AD139014F9C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46" y="4663589"/>
            <a:ext cx="2087880" cy="1393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There are a huge variety of invertebrates in gardens, parks and woodlands around the UK.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If you have access to a garden, conduct a survey of invertebrates by looking under logs, stones, bushes or loose soil. You may also see some flying insects.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Use the </a:t>
            </a:r>
            <a:r>
              <a:rPr lang="en-GB" sz="2000" b="1" dirty="0">
                <a:solidFill>
                  <a:srgbClr val="0070C0"/>
                </a:solidFill>
              </a:rPr>
              <a:t>identification key </a:t>
            </a:r>
            <a:r>
              <a:rPr lang="en-GB" sz="2000" dirty="0">
                <a:solidFill>
                  <a:srgbClr val="0070C0"/>
                </a:solidFill>
              </a:rPr>
              <a:t>on page 5 to help you.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Make a </a:t>
            </a:r>
            <a:r>
              <a:rPr lang="en-GB" sz="2000" b="1" dirty="0">
                <a:solidFill>
                  <a:srgbClr val="0070C0"/>
                </a:solidFill>
              </a:rPr>
              <a:t>tally chart</a:t>
            </a:r>
            <a:r>
              <a:rPr lang="en-GB" sz="2000" dirty="0">
                <a:solidFill>
                  <a:srgbClr val="0070C0"/>
                </a:solidFill>
              </a:rPr>
              <a:t> of the invertebrates you find. </a:t>
            </a:r>
          </a:p>
          <a:p>
            <a:pPr marL="0" indent="0">
              <a:buNone/>
            </a:pPr>
            <a:endParaRPr lang="en-GB" sz="20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891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Garden and woodland invertebrates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88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Observing invertebrates by conducting a survey or using a secondary source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 4-6: 40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31" name="Picture 30" descr="boy in blue and white checkered button up shirt holding green plant">
            <a:extLst>
              <a:ext uri="{FF2B5EF4-FFF2-40B4-BE49-F238E27FC236}">
                <a16:creationId xmlns:a16="http://schemas.microsoft.com/office/drawing/2014/main" id="{A62BDE18-C1C6-43A3-B471-605DD4F0958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0" b="28110"/>
          <a:stretch/>
        </p:blipFill>
        <p:spPr bwMode="auto">
          <a:xfrm>
            <a:off x="9228822" y="3552018"/>
            <a:ext cx="1822486" cy="1401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56389-C3CE-4600-B32E-FB8836DF172D}"/>
              </a:ext>
            </a:extLst>
          </p:cNvPr>
          <p:cNvSpPr txBox="1"/>
          <p:nvPr/>
        </p:nvSpPr>
        <p:spPr>
          <a:xfrm>
            <a:off x="6249879" y="4953740"/>
            <a:ext cx="5015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are unable to go outside, find out more about woodland invertebrates here: </a:t>
            </a:r>
            <a:r>
              <a:rPr lang="en-GB" sz="1600" dirty="0">
                <a:hlinkClick r:id="rId6"/>
              </a:rPr>
              <a:t>https://www.woodlandtrust.org.uk/trees-woods-and-wildlife/animals/other-invertebrates/</a:t>
            </a:r>
            <a:endParaRPr lang="en-GB" sz="1600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8F05F-44DB-42D6-BDAD-733A94731B06}"/>
              </a:ext>
            </a:extLst>
          </p:cNvPr>
          <p:cNvSpPr txBox="1"/>
          <p:nvPr/>
        </p:nvSpPr>
        <p:spPr>
          <a:xfrm>
            <a:off x="6249879" y="1672242"/>
            <a:ext cx="5167548" cy="250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Ask an adult to help you plan and conduct the survey.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Follow government guidelines on social distancing and staying safe.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Take care with the animals you find. Avoid touching them, especially those which might bite or sting. 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8E939-C532-43BB-990E-C31F941BFDAB}"/>
              </a:ext>
            </a:extLst>
          </p:cNvPr>
          <p:cNvSpPr txBox="1"/>
          <p:nvPr/>
        </p:nvSpPr>
        <p:spPr>
          <a:xfrm>
            <a:off x="6249879" y="3830198"/>
            <a:ext cx="2384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Remember to leave the animals in their habitat.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7FDE4-C02F-4166-B56B-0C45E5D93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2" y="4753528"/>
            <a:ext cx="3624893" cy="12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28600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8D296F1-24AD-437C-8761-7D4F64904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98158"/>
              </p:ext>
            </p:extLst>
          </p:nvPr>
        </p:nvGraphicFramePr>
        <p:xfrm>
          <a:off x="7794594" y="1554658"/>
          <a:ext cx="3496877" cy="4682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85">
                  <a:extLst>
                    <a:ext uri="{9D8B030D-6E8A-4147-A177-3AD203B41FA5}">
                      <a16:colId xmlns:a16="http://schemas.microsoft.com/office/drawing/2014/main" val="949287832"/>
                    </a:ext>
                  </a:extLst>
                </a:gridCol>
                <a:gridCol w="1566532">
                  <a:extLst>
                    <a:ext uri="{9D8B030D-6E8A-4147-A177-3AD203B41FA5}">
                      <a16:colId xmlns:a16="http://schemas.microsoft.com/office/drawing/2014/main" val="2201665921"/>
                    </a:ext>
                  </a:extLst>
                </a:gridCol>
                <a:gridCol w="651960">
                  <a:extLst>
                    <a:ext uri="{9D8B030D-6E8A-4147-A177-3AD203B41FA5}">
                      <a16:colId xmlns:a16="http://schemas.microsoft.com/office/drawing/2014/main" val="1012552403"/>
                    </a:ext>
                  </a:extLst>
                </a:gridCol>
              </a:tblGrid>
              <a:tr h="360217">
                <a:tc>
                  <a:txBody>
                    <a:bodyPr/>
                    <a:lstStyle/>
                    <a:p>
                      <a:r>
                        <a:rPr lang="en-GB" sz="1300" baseline="0" dirty="0">
                          <a:solidFill>
                            <a:schemeClr val="tx1"/>
                          </a:solidFill>
                        </a:rPr>
                        <a:t>Invertebrate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aseline="0" dirty="0">
                          <a:solidFill>
                            <a:schemeClr val="tx1"/>
                          </a:solidFill>
                        </a:rPr>
                        <a:t>Tally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aseline="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543627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426867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958851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915003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067744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772751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410124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37585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701950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64865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729823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031281"/>
                  </a:ext>
                </a:extLst>
              </a:tr>
              <a:tr h="360217"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75929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BC648-B8CD-4896-A427-DD5DC53C51E3}"/>
              </a:ext>
            </a:extLst>
          </p:cNvPr>
          <p:cNvSpPr txBox="1"/>
          <p:nvPr/>
        </p:nvSpPr>
        <p:spPr>
          <a:xfrm>
            <a:off x="800390" y="372862"/>
            <a:ext cx="10491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Conducting a survey of garden or woodland invertebrates.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0070C0"/>
                </a:solidFill>
              </a:rPr>
              <a:t>Ask an adult to help you plan and conduct the survey. Follow government guidelines on social distancing and staying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0070C0"/>
                </a:solidFill>
              </a:rPr>
              <a:t>Take care with the animals you find. Avoid touching them, especially those which might bite or sting. Leave the animals in their habitat.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E3EA8-9F32-496C-A91B-6F2C0883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8" y="1538669"/>
            <a:ext cx="9779511" cy="52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rgbClr val="7030A0"/>
                </a:solidFill>
              </a:rPr>
              <a:t>Make a bar chart to show the invertebrates you found in your survey.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i="1" dirty="0">
                <a:solidFill>
                  <a:srgbClr val="7030A0"/>
                </a:solidFill>
              </a:rPr>
              <a:t>Alternatively, use this data:</a:t>
            </a: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600" u="sng" dirty="0">
                <a:solidFill>
                  <a:schemeClr val="tx1"/>
                </a:solidFill>
              </a:rPr>
              <a:t>Invertebrates found in a garden on a warm day in April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257452"/>
            <a:ext cx="7712155" cy="6224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plot a bar graph using survey data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77916" y="646616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6</a:t>
            </a:fld>
            <a:endParaRPr lang="en-GB" dirty="0"/>
          </a:p>
        </p:txBody>
      </p:sp>
      <p:pic>
        <p:nvPicPr>
          <p:cNvPr id="4" name="Picture 3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C6DFFF1E-B49F-4D31-98A7-A80DF75D7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2"/>
          <a:stretch/>
        </p:blipFill>
        <p:spPr>
          <a:xfrm>
            <a:off x="4026568" y="711357"/>
            <a:ext cx="5630779" cy="54821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BACE50-18C8-41C8-B6CC-FCC901AAEE1A}"/>
              </a:ext>
            </a:extLst>
          </p:cNvPr>
          <p:cNvGrpSpPr/>
          <p:nvPr/>
        </p:nvGrpSpPr>
        <p:grpSpPr>
          <a:xfrm>
            <a:off x="9788137" y="348786"/>
            <a:ext cx="1544715" cy="1855433"/>
            <a:chOff x="257452" y="328474"/>
            <a:chExt cx="1544715" cy="242360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4B467FAB-078C-45B2-8C7A-DFD000FB9813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-45546"/>
                <a:gd name="adj2" fmla="val 7312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4CE3B6-10EC-42A4-97EA-DF1DBFDE9CE2}"/>
                </a:ext>
              </a:extLst>
            </p:cNvPr>
            <p:cNvSpPr txBox="1"/>
            <p:nvPr/>
          </p:nvSpPr>
          <p:spPr>
            <a:xfrm>
              <a:off x="346227" y="402231"/>
              <a:ext cx="1367161" cy="40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C738E1-4E33-49D1-92E7-4B5F0EC65F58}"/>
              </a:ext>
            </a:extLst>
          </p:cNvPr>
          <p:cNvSpPr txBox="1"/>
          <p:nvPr/>
        </p:nvSpPr>
        <p:spPr>
          <a:xfrm>
            <a:off x="9845839" y="559140"/>
            <a:ext cx="142930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</a:rPr>
              <a:t>Remember to label the axes and give your bar chart a title.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629AC8-B02C-4FD6-A96A-B1254F2D8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4" y="2474941"/>
            <a:ext cx="3243081" cy="37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307"/>
            <a:ext cx="5181600" cy="482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200" dirty="0"/>
              <a:t>You have already learnt how to make a branching key for vertebrates.  </a:t>
            </a:r>
          </a:p>
          <a:p>
            <a:pPr>
              <a:lnSpc>
                <a:spcPct val="110000"/>
              </a:lnSpc>
            </a:pPr>
            <a:r>
              <a:rPr lang="en-GB" sz="1900" dirty="0">
                <a:solidFill>
                  <a:srgbClr val="0070C0"/>
                </a:solidFill>
              </a:rPr>
              <a:t>Select four invertebrates from the identification key on page 5, or from your own survey.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200" i="1" dirty="0">
                <a:solidFill>
                  <a:srgbClr val="0070C0"/>
                </a:solidFill>
              </a:rPr>
              <a:t>For example: a sail, a slug, a wasp and a beetle.</a:t>
            </a:r>
          </a:p>
          <a:p>
            <a:pPr>
              <a:lnSpc>
                <a:spcPct val="110000"/>
              </a:lnSpc>
            </a:pPr>
            <a:endParaRPr lang="en-GB" sz="2200" dirty="0">
              <a:solidFill>
                <a:srgbClr val="0070C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200" dirty="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200" dirty="0">
                <a:solidFill>
                  <a:srgbClr val="0070C0"/>
                </a:solidFill>
              </a:rPr>
              <a:t>Look carefully their features:</a:t>
            </a:r>
          </a:p>
          <a:p>
            <a:pPr lvl="1">
              <a:lnSpc>
                <a:spcPct val="110000"/>
              </a:lnSpc>
            </a:pPr>
            <a:r>
              <a:rPr lang="en-GB" sz="1800" dirty="0">
                <a:solidFill>
                  <a:srgbClr val="0070C0"/>
                </a:solidFill>
              </a:rPr>
              <a:t>How many legs to they have?</a:t>
            </a:r>
          </a:p>
          <a:p>
            <a:pPr lvl="1">
              <a:lnSpc>
                <a:spcPct val="110000"/>
              </a:lnSpc>
            </a:pPr>
            <a:r>
              <a:rPr lang="en-GB" sz="1800" dirty="0">
                <a:solidFill>
                  <a:srgbClr val="0070C0"/>
                </a:solidFill>
              </a:rPr>
              <a:t>Do they have wings?</a:t>
            </a:r>
          </a:p>
          <a:p>
            <a:pPr lvl="1">
              <a:lnSpc>
                <a:spcPct val="110000"/>
              </a:lnSpc>
            </a:pPr>
            <a:r>
              <a:rPr lang="en-GB" sz="1800" dirty="0">
                <a:solidFill>
                  <a:srgbClr val="0070C0"/>
                </a:solidFill>
              </a:rPr>
              <a:t>Do they have a exoskeleton?</a:t>
            </a:r>
          </a:p>
          <a:p>
            <a:pPr lvl="1">
              <a:lnSpc>
                <a:spcPct val="110000"/>
              </a:lnSpc>
            </a:pPr>
            <a:r>
              <a:rPr lang="en-GB" sz="1800" dirty="0">
                <a:solidFill>
                  <a:srgbClr val="0070C0"/>
                </a:solidFill>
              </a:rPr>
              <a:t>Do they have a shell?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solidFill>
                  <a:srgbClr val="0070C0"/>
                </a:solidFill>
              </a:rPr>
              <a:t>Make a branching key to classify them.</a:t>
            </a:r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338307"/>
            <a:ext cx="5181600" cy="482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/>
              <a:t>The </a:t>
            </a:r>
            <a:r>
              <a:rPr lang="en-GB" sz="2000" b="1" i="1" dirty="0"/>
              <a:t>Great Bug Hunt </a:t>
            </a:r>
            <a:r>
              <a:rPr lang="en-GB" sz="2000" i="1" dirty="0"/>
              <a:t>is run every year by the ASE in partnership with the Royal Entomological Society. </a:t>
            </a:r>
          </a:p>
          <a:p>
            <a:pPr marL="0" indent="0">
              <a:buNone/>
            </a:pPr>
            <a:r>
              <a:rPr lang="en-GB" sz="2000" dirty="0"/>
              <a:t>For 2020, it is open for entries from home. </a:t>
            </a:r>
          </a:p>
          <a:p>
            <a:pPr marL="0" indent="0">
              <a:buNone/>
            </a:pPr>
            <a:r>
              <a:rPr lang="en-GB" sz="2000" dirty="0"/>
              <a:t>All details can be found here:</a:t>
            </a:r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http://www.schoolscience.co.uk/bughunt</a:t>
            </a:r>
            <a:endParaRPr lang="en-GB" sz="2000" dirty="0"/>
          </a:p>
          <a:p>
            <a:pPr marL="0" indent="0">
              <a:buNone/>
            </a:pPr>
            <a:endParaRPr lang="en-GB" sz="2000" i="1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414C-F69D-45FD-B7AA-857EBC246C29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AC9AB-5C40-419C-AB9A-163D3D13A4A8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35644"/>
            <a:ext cx="1019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Taking it further…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B842A-8415-4B17-8FEF-C77DF04C6304}"/>
              </a:ext>
            </a:extLst>
          </p:cNvPr>
          <p:cNvSpPr txBox="1"/>
          <p:nvPr/>
        </p:nvSpPr>
        <p:spPr>
          <a:xfrm>
            <a:off x="1468072" y="500744"/>
            <a:ext cx="971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You may like make a branching key or share your findings with the Great Bug Hunt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89283-425E-4252-A2A0-12FD8CA5FEA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(30-60 minutes)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738F7-C758-4461-998C-53A7E3833A1C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AE323-E113-4AC6-855C-FD96431B3B56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94CD-1E7D-4932-8306-3E19685F65D3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0" name="Picture 1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EE87E35-6F48-478F-982C-92A41DD3C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3C7119-6A07-4413-9C23-392F66B0DA9D}"/>
              </a:ext>
            </a:extLst>
          </p:cNvPr>
          <p:cNvSpPr txBox="1"/>
          <p:nvPr/>
        </p:nvSpPr>
        <p:spPr>
          <a:xfrm>
            <a:off x="177916" y="6445614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314E36-4335-4980-9CD7-A3C0E0C1A3AD}" type="slidenum">
              <a:rPr lang="en-GB" smtClean="0">
                <a:solidFill>
                  <a:schemeClr val="bg1"/>
                </a:solidFill>
              </a:rPr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62393445-ABEE-4FC2-9B90-76D7EB85C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7" name="Picture 26" descr="Worm, Garden, Conch, Nature, Animal">
            <a:extLst>
              <a:ext uri="{FF2B5EF4-FFF2-40B4-BE49-F238E27FC236}">
                <a16:creationId xmlns:a16="http://schemas.microsoft.com/office/drawing/2014/main" id="{AA0C514B-02FF-4D3C-837E-E9B30A5D110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4" r="23271" b="17882"/>
          <a:stretch/>
        </p:blipFill>
        <p:spPr bwMode="auto">
          <a:xfrm>
            <a:off x="995632" y="3060570"/>
            <a:ext cx="1097281" cy="719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Snail, Black, Dirt, Environment, Grass">
            <a:extLst>
              <a:ext uri="{FF2B5EF4-FFF2-40B4-BE49-F238E27FC236}">
                <a16:creationId xmlns:a16="http://schemas.microsoft.com/office/drawing/2014/main" id="{05CEE4BC-2478-4EC8-A1F0-423251D3A5F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3" r="20846" b="16706"/>
          <a:stretch/>
        </p:blipFill>
        <p:spPr bwMode="auto">
          <a:xfrm>
            <a:off x="2250345" y="3067584"/>
            <a:ext cx="966185" cy="719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lose-up Photo of Yellowjacket Wasp on Green Leaf">
            <a:extLst>
              <a:ext uri="{FF2B5EF4-FFF2-40B4-BE49-F238E27FC236}">
                <a16:creationId xmlns:a16="http://schemas.microsoft.com/office/drawing/2014/main" id="{9FCDB4BD-25F2-4A36-8DF3-C9D36C60B6C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26872" r="22080" b="7930"/>
          <a:stretch/>
        </p:blipFill>
        <p:spPr bwMode="auto">
          <a:xfrm>
            <a:off x="3373962" y="3056416"/>
            <a:ext cx="1097281" cy="730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Animal World, Nature, Animal, Beetle">
            <a:extLst>
              <a:ext uri="{FF2B5EF4-FFF2-40B4-BE49-F238E27FC236}">
                <a16:creationId xmlns:a16="http://schemas.microsoft.com/office/drawing/2014/main" id="{15623765-E11A-4B78-B210-4DAF6245E51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75" y="3056416"/>
            <a:ext cx="1010571" cy="72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Ladybugs, Ladybirds, Bugs, Insects">
            <a:extLst>
              <a:ext uri="{FF2B5EF4-FFF2-40B4-BE49-F238E27FC236}">
                <a16:creationId xmlns:a16="http://schemas.microsoft.com/office/drawing/2014/main" id="{5BEC1D50-47CF-47C4-9BE4-9CDD5A4B5D6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60" y="3774713"/>
            <a:ext cx="2639695" cy="1744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16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Characteristic: </a:t>
            </a:r>
            <a:r>
              <a:rPr lang="en-GB" b="1" dirty="0">
                <a:solidFill>
                  <a:schemeClr val="tx1"/>
                </a:solidFill>
              </a:rPr>
              <a:t>Characteristics </a:t>
            </a:r>
            <a:r>
              <a:rPr lang="en-GB" dirty="0">
                <a:solidFill>
                  <a:schemeClr val="tx1"/>
                </a:solidFill>
              </a:rPr>
              <a:t>are features of living things which help scientists </a:t>
            </a:r>
            <a:r>
              <a:rPr lang="en-GB" b="1" dirty="0">
                <a:solidFill>
                  <a:schemeClr val="tx1"/>
                </a:solidFill>
              </a:rPr>
              <a:t>classify </a:t>
            </a:r>
            <a:r>
              <a:rPr lang="en-GB" dirty="0">
                <a:solidFill>
                  <a:schemeClr val="tx1"/>
                </a:solidFill>
              </a:rPr>
              <a:t>them.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Classification: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Classification </a:t>
            </a:r>
            <a:r>
              <a:rPr lang="en-GB" dirty="0"/>
              <a:t>is the method scientists use to group living things.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Exoskeleton: </a:t>
            </a:r>
            <a:r>
              <a:rPr lang="en-GB" dirty="0">
                <a:solidFill>
                  <a:schemeClr val="tx1"/>
                </a:solidFill>
              </a:rPr>
              <a:t>An </a:t>
            </a:r>
            <a:r>
              <a:rPr lang="en-GB" b="1" dirty="0">
                <a:solidFill>
                  <a:schemeClr val="tx1"/>
                </a:solidFill>
              </a:rPr>
              <a:t>exoskeleton</a:t>
            </a:r>
            <a:r>
              <a:rPr lang="en-GB" dirty="0">
                <a:solidFill>
                  <a:schemeClr val="tx1"/>
                </a:solidFill>
              </a:rPr>
              <a:t> is a hard outer casing which supports and protects the body of some invertebrates.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Identification key: </a:t>
            </a:r>
            <a:r>
              <a:rPr lang="en-GB" dirty="0"/>
              <a:t>An </a:t>
            </a:r>
            <a:r>
              <a:rPr lang="en-GB" b="1" dirty="0"/>
              <a:t>identification key</a:t>
            </a:r>
            <a:r>
              <a:rPr lang="en-GB" dirty="0"/>
              <a:t> is a useful tool for identifying unknown living things.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Invertebrate: </a:t>
            </a:r>
            <a:r>
              <a:rPr lang="en-GB" dirty="0">
                <a:solidFill>
                  <a:schemeClr val="tx1"/>
                </a:solidFill>
              </a:rPr>
              <a:t>An </a:t>
            </a:r>
            <a:r>
              <a:rPr lang="en-GB" b="1" dirty="0">
                <a:solidFill>
                  <a:schemeClr val="tx1"/>
                </a:solidFill>
              </a:rPr>
              <a:t>invertebrate </a:t>
            </a:r>
            <a:r>
              <a:rPr lang="en-GB" dirty="0">
                <a:solidFill>
                  <a:schemeClr val="tx1"/>
                </a:solidFill>
              </a:rPr>
              <a:t>is an animal without a backbone.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Survey: </a:t>
            </a:r>
            <a:r>
              <a:rPr lang="en-GB" b="1" dirty="0"/>
              <a:t>Scientific surveys</a:t>
            </a:r>
            <a:r>
              <a:rPr lang="en-GB" dirty="0"/>
              <a:t> are a common method used to collect data about living things.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Vertebrate: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>
                <a:solidFill>
                  <a:schemeClr val="tx1"/>
                </a:solidFill>
              </a:rPr>
              <a:t>vertebrate </a:t>
            </a:r>
            <a:r>
              <a:rPr lang="en-GB" dirty="0">
                <a:solidFill>
                  <a:schemeClr val="tx1"/>
                </a:solidFill>
              </a:rPr>
              <a:t>is an animal with a backbone.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Possible learning outcome for reviewing your work.</a:t>
            </a:r>
          </a:p>
          <a:p>
            <a:pPr marL="0" indent="0">
              <a:buNone/>
            </a:pPr>
            <a:r>
              <a:rPr lang="en-GB" sz="2000" dirty="0"/>
              <a:t>I can plot a bar graph using survey data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59871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9</a:t>
            </a:fld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18117-B5A3-42A4-91DB-96F31A8E817E}"/>
              </a:ext>
            </a:extLst>
          </p:cNvPr>
          <p:cNvSpPr txBox="1"/>
          <p:nvPr/>
        </p:nvSpPr>
        <p:spPr>
          <a:xfrm>
            <a:off x="346229" y="393818"/>
            <a:ext cx="1453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Amphibians include frogs, toads and newts. They have a smooth moist skin and are cold blooded. They lay soft jelly-like eggs and can live on land and in the water.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A7BD9-485A-4E50-9BE5-CDCB29DCC649}"/>
              </a:ext>
            </a:extLst>
          </p:cNvPr>
          <p:cNvGrpSpPr/>
          <p:nvPr/>
        </p:nvGrpSpPr>
        <p:grpSpPr>
          <a:xfrm>
            <a:off x="257452" y="328473"/>
            <a:ext cx="1544715" cy="2548480"/>
            <a:chOff x="257452" y="328474"/>
            <a:chExt cx="1544715" cy="2423604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E2ADF750-B0C9-490C-A789-87B7B92D30E8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4684"/>
                <a:gd name="adj2" fmla="val 5876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806011-4143-4E15-806A-C24211AA6278}"/>
                </a:ext>
              </a:extLst>
            </p:cNvPr>
            <p:cNvSpPr txBox="1"/>
            <p:nvPr/>
          </p:nvSpPr>
          <p:spPr>
            <a:xfrm>
              <a:off x="346229" y="390617"/>
              <a:ext cx="1453718" cy="2341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Your graph may look different.</a:t>
              </a:r>
            </a:p>
            <a:p>
              <a:endParaRPr lang="en-GB" sz="1400" dirty="0"/>
            </a:p>
            <a:p>
              <a:r>
                <a:rPr lang="en-GB" sz="1400" dirty="0"/>
                <a:t>For example,</a:t>
              </a:r>
            </a:p>
            <a:p>
              <a:r>
                <a:rPr lang="en-GB" sz="1400" dirty="0"/>
                <a:t>if you found a large number of invertebrates your scale may be numbered in intervals of 2s, 5s or 10s.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BCFB54-B6E2-46EF-B653-EC915152F1FD}"/>
              </a:ext>
            </a:extLst>
          </p:cNvPr>
          <p:cNvGrpSpPr/>
          <p:nvPr/>
        </p:nvGrpSpPr>
        <p:grpSpPr>
          <a:xfrm>
            <a:off x="257451" y="3384370"/>
            <a:ext cx="1544715" cy="2548481"/>
            <a:chOff x="257452" y="328474"/>
            <a:chExt cx="1544715" cy="242360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548B3183-0402-4734-8A96-A0481562660D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7557"/>
                <a:gd name="adj2" fmla="val 6132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421E7A-98C6-4FE5-A6B9-A7E146E15F46}"/>
                </a:ext>
              </a:extLst>
            </p:cNvPr>
            <p:cNvSpPr txBox="1"/>
            <p:nvPr/>
          </p:nvSpPr>
          <p:spPr>
            <a:xfrm>
              <a:off x="346229" y="390617"/>
              <a:ext cx="1453719" cy="198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Check your numbers are evenly spaced along the y-axis.</a:t>
              </a:r>
            </a:p>
            <a:p>
              <a:endParaRPr lang="en-GB" sz="1400" dirty="0"/>
            </a:p>
            <a:p>
              <a:r>
                <a:rPr lang="en-GB" sz="1400" dirty="0"/>
                <a:t>The y-axis also needs a label, such as “number of invertebrates found”.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B48C2-FDBF-46EE-9A61-996F66299127}"/>
              </a:ext>
            </a:extLst>
          </p:cNvPr>
          <p:cNvGrpSpPr/>
          <p:nvPr/>
        </p:nvGrpSpPr>
        <p:grpSpPr>
          <a:xfrm>
            <a:off x="9970462" y="229139"/>
            <a:ext cx="1544715" cy="1872348"/>
            <a:chOff x="257452" y="328474"/>
            <a:chExt cx="1544715" cy="2445699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B87FE80-3962-4153-A6E0-E6449E3899BB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-43822"/>
                <a:gd name="adj2" fmla="val 6451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A4D501-3C82-48E1-8002-DE94E40C64C4}"/>
                </a:ext>
              </a:extLst>
            </p:cNvPr>
            <p:cNvSpPr txBox="1"/>
            <p:nvPr/>
          </p:nvSpPr>
          <p:spPr>
            <a:xfrm>
              <a:off x="346227" y="402231"/>
              <a:ext cx="1367161" cy="237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Each bar should be labelled with the name of the invertebrate, or a shortened code.</a:t>
              </a:r>
            </a:p>
            <a:p>
              <a:r>
                <a:rPr lang="en-GB" sz="1400" dirty="0"/>
                <a:t>For example:</a:t>
              </a:r>
            </a:p>
            <a:p>
              <a:r>
                <a:rPr lang="en-GB" sz="1400" dirty="0" err="1"/>
                <a:t>sna</a:t>
              </a:r>
              <a:r>
                <a:rPr lang="en-GB" sz="1400" dirty="0"/>
                <a:t> = snail.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6AD360-391A-4E74-9CC5-15BA1F917B52}"/>
              </a:ext>
            </a:extLst>
          </p:cNvPr>
          <p:cNvGrpSpPr/>
          <p:nvPr/>
        </p:nvGrpSpPr>
        <p:grpSpPr>
          <a:xfrm>
            <a:off x="10059237" y="2531330"/>
            <a:ext cx="1544715" cy="1481491"/>
            <a:chOff x="257452" y="328474"/>
            <a:chExt cx="1544715" cy="2423604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0EDD58FB-1783-4F34-B197-73C36A172C77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-44971"/>
                <a:gd name="adj2" fmla="val 6473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B062DA-4398-4ACC-B7B0-A4FF8896B99C}"/>
                </a:ext>
              </a:extLst>
            </p:cNvPr>
            <p:cNvSpPr txBox="1"/>
            <p:nvPr/>
          </p:nvSpPr>
          <p:spPr>
            <a:xfrm>
              <a:off x="346229" y="390618"/>
              <a:ext cx="1367161" cy="156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The x-axis needs a label, such as “type of invertebrate”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5A17A-6B67-4C58-AEC2-7C0E2CA44FFC}"/>
              </a:ext>
            </a:extLst>
          </p:cNvPr>
          <p:cNvGrpSpPr/>
          <p:nvPr/>
        </p:nvGrpSpPr>
        <p:grpSpPr>
          <a:xfrm>
            <a:off x="10059236" y="4420521"/>
            <a:ext cx="1544715" cy="1855432"/>
            <a:chOff x="257452" y="328474"/>
            <a:chExt cx="1544715" cy="2423604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0040C618-8E16-42F9-9225-0FBEA2B9DD21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-42672"/>
                <a:gd name="adj2" fmla="val 635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8458CD-925D-4FBB-BA07-1BFA1ECEED59}"/>
                </a:ext>
              </a:extLst>
            </p:cNvPr>
            <p:cNvSpPr txBox="1"/>
            <p:nvPr/>
          </p:nvSpPr>
          <p:spPr>
            <a:xfrm>
              <a:off x="346229" y="390617"/>
              <a:ext cx="1455938" cy="209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The graph should have a title, such as “A bar chart to show the invertebrates found in my garden”.</a:t>
              </a:r>
            </a:p>
          </p:txBody>
        </p:sp>
      </p:grp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6D38BA2-200D-4A33-B68C-3596C4290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5" y="1112467"/>
            <a:ext cx="3797241" cy="52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4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335521-CF95-4EF2-B954-A50F28AC5C2B}"/>
</file>

<file path=customXml/itemProps2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1222</Words>
  <Application>Microsoft Office PowerPoint</Application>
  <PresentationFormat>Widescreen</PresentationFormat>
  <Paragraphs>151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4</cp:revision>
  <cp:lastPrinted>2020-04-04T12:09:26Z</cp:lastPrinted>
  <dcterms:created xsi:type="dcterms:W3CDTF">2020-03-28T09:27:35Z</dcterms:created>
  <dcterms:modified xsi:type="dcterms:W3CDTF">2020-04-18T15:41:44Z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